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4" r:id="rId1"/>
  </p:sldMasterIdLst>
  <p:notesMasterIdLst>
    <p:notesMasterId r:id="rId12"/>
  </p:notesMasterIdLst>
  <p:sldIdLst>
    <p:sldId id="263" r:id="rId2"/>
    <p:sldId id="410" r:id="rId3"/>
    <p:sldId id="471" r:id="rId4"/>
    <p:sldId id="470" r:id="rId5"/>
    <p:sldId id="474" r:id="rId6"/>
    <p:sldId id="473" r:id="rId7"/>
    <p:sldId id="472" r:id="rId8"/>
    <p:sldId id="469" r:id="rId9"/>
    <p:sldId id="259" r:id="rId10"/>
    <p:sldId id="258" r:id="rId11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1pPr>
    <a:lvl2pPr marL="60958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2pPr>
    <a:lvl3pPr marL="121917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3pPr>
    <a:lvl4pPr marL="1828754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4pPr>
    <a:lvl5pPr marL="2438339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5pPr>
    <a:lvl6pPr marL="3047924" algn="l" defTabSz="121917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6pPr>
    <a:lvl7pPr marL="3657509" algn="l" defTabSz="121917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7pPr>
    <a:lvl8pPr marL="4267093" algn="l" defTabSz="121917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8pPr>
    <a:lvl9pPr marL="4876678" algn="l" defTabSz="121917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951" userDrawn="1">
          <p15:clr>
            <a:srgbClr val="A4A3A4"/>
          </p15:clr>
        </p15:guide>
        <p15:guide id="3" orient="horz" pos="3960" userDrawn="1">
          <p15:clr>
            <a:srgbClr val="A4A3A4"/>
          </p15:clr>
        </p15:guide>
        <p15:guide id="4" pos="211" userDrawn="1">
          <p15:clr>
            <a:srgbClr val="A4A3A4"/>
          </p15:clr>
        </p15:guide>
        <p15:guide id="5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FFFF"/>
    <a:srgbClr val="000000"/>
    <a:srgbClr val="0000FF"/>
    <a:srgbClr val="33CC33"/>
    <a:srgbClr val="456FAD"/>
    <a:srgbClr val="FFFF99"/>
    <a:srgbClr val="6389C1"/>
    <a:srgbClr val="FF6E01"/>
    <a:srgbClr val="FFFF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523" autoAdjust="0"/>
    <p:restoredTop sz="95238" autoAdjust="0"/>
  </p:normalViewPr>
  <p:slideViewPr>
    <p:cSldViewPr snapToGrid="0">
      <p:cViewPr varScale="1">
        <p:scale>
          <a:sx n="58" d="100"/>
          <a:sy n="58" d="100"/>
        </p:scale>
        <p:origin x="78" y="1278"/>
      </p:cViewPr>
      <p:guideLst>
        <p:guide orient="horz" pos="2160"/>
        <p:guide orient="horz" pos="951"/>
        <p:guide orient="horz" pos="3960"/>
        <p:guide pos="21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952EA08B-FA2C-447F-AF51-8A8396A904D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5C2C6C9-BB1F-47D0-956A-41A2A0501BE6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55265C4-59D7-4E02-B042-CDDCF7C7EC86}" type="datetimeFigureOut">
              <a:rPr lang="zh-CN" altLang="en-US"/>
              <a:pPr>
                <a:defRPr/>
              </a:pPr>
              <a:t>2025/11/15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7FC50DDD-696D-41B6-A9D2-1C185B33BC3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E89C4E97-76AF-44DA-BB85-26AB88076EB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48590BB-7EBF-4251-9277-7DE0D7643F2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A9602B0-0E80-4262-B4F1-1F041ADCBB7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fld id="{D8F31082-567F-4DDD-AD91-D66B5C9FDBBF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>
            <a:extLst>
              <a:ext uri="{FF2B5EF4-FFF2-40B4-BE49-F238E27FC236}">
                <a16:creationId xmlns:a16="http://schemas.microsoft.com/office/drawing/2014/main" id="{88B97DAE-DE48-46FB-B808-E28ABB785C8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>
            <a:extLst>
              <a:ext uri="{FF2B5EF4-FFF2-40B4-BE49-F238E27FC236}">
                <a16:creationId xmlns:a16="http://schemas.microsoft.com/office/drawing/2014/main" id="{946453F4-A22C-4C05-A43D-5546E23954B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3556" name="灯片编号占位符 3">
            <a:extLst>
              <a:ext uri="{FF2B5EF4-FFF2-40B4-BE49-F238E27FC236}">
                <a16:creationId xmlns:a16="http://schemas.microsoft.com/office/drawing/2014/main" id="{248C60FB-AC0E-4894-A470-1CE24EE9A2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fld id="{052876F6-7D53-4288-A4E3-FECF0E6DADC0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  <a:pPr/>
              <a:t>1</a:t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1768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7663E8A-F151-9579-D926-A99BAD824CBB}"/>
              </a:ext>
            </a:extLst>
          </p:cNvPr>
          <p:cNvSpPr/>
          <p:nvPr userDrawn="1"/>
        </p:nvSpPr>
        <p:spPr>
          <a:xfrm>
            <a:off x="313267" y="318410"/>
            <a:ext cx="11565467" cy="62211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5" name="图片 8">
            <a:extLst>
              <a:ext uri="{FF2B5EF4-FFF2-40B4-BE49-F238E27FC236}">
                <a16:creationId xmlns:a16="http://schemas.microsoft.com/office/drawing/2014/main" id="{95187958-62B5-C3C1-1DB6-D57572FE77F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46519" y="41063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28740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D0080443-D744-4D2D-8985-89238461E50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6185"/>
            <a:ext cx="10515600" cy="1325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F8378EA2-EEB6-46F9-8019-218F1F3EF16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6684"/>
            <a:ext cx="10515600" cy="4349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8F76848-D868-41F3-8B11-81685F7389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73EE28C-7DA0-4654-A463-32401104F180}" type="datetimeFigureOut">
              <a:rPr lang="zh-CN" altLang="en-US"/>
              <a:pPr>
                <a:defRPr/>
              </a:pPr>
              <a:t>2025/11/15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F91ACFD-7F2B-447B-A6F6-DFFBD4FA47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4B06AE6-509D-43F7-9811-8D4F9B68DD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898989"/>
                </a:solidFill>
              </a:defRPr>
            </a:lvl1pPr>
          </a:lstStyle>
          <a:p>
            <a:fld id="{C051BA18-9F63-4296-9F1B-A50644625EB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8" r:id="rId1"/>
    <p:sldLayoutId id="2147484089" r:id="rId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609585" algn="l" rtl="0" fontAlgn="base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1219170" algn="l" rtl="0" fontAlgn="base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828754" algn="l" rtl="0" fontAlgn="base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2438339" algn="l" rtl="0" fontAlgn="base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304792" indent="-304792" algn="l" rtl="0" eaLnBrk="0" fontAlgn="base" hangingPunct="0">
        <a:lnSpc>
          <a:spcPct val="90000"/>
        </a:lnSpc>
        <a:spcBef>
          <a:spcPts val="1333"/>
        </a:spcBef>
        <a:spcAft>
          <a:spcPct val="0"/>
        </a:spcAft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rtl="0" eaLnBrk="0" fontAlgn="base" hangingPunct="0">
        <a:lnSpc>
          <a:spcPct val="90000"/>
        </a:lnSpc>
        <a:spcBef>
          <a:spcPts val="667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rtl="0" eaLnBrk="0" fontAlgn="base" hangingPunct="0">
        <a:lnSpc>
          <a:spcPct val="90000"/>
        </a:lnSpc>
        <a:spcBef>
          <a:spcPts val="667"/>
        </a:spcBef>
        <a:spcAft>
          <a:spcPct val="0"/>
        </a:spcAft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rtl="0" eaLnBrk="0" fontAlgn="base" hangingPunct="0">
        <a:lnSpc>
          <a:spcPct val="90000"/>
        </a:lnSpc>
        <a:spcBef>
          <a:spcPts val="667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lnSpc>
          <a:spcPct val="90000"/>
        </a:lnSpc>
        <a:spcBef>
          <a:spcPts val="667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48028E08-C9EC-DB50-D287-1DD0FD569247}"/>
              </a:ext>
            </a:extLst>
          </p:cNvPr>
          <p:cNvSpPr/>
          <p:nvPr/>
        </p:nvSpPr>
        <p:spPr>
          <a:xfrm>
            <a:off x="1788160" y="1442720"/>
            <a:ext cx="8615680" cy="3972560"/>
          </a:xfrm>
          <a:prstGeom prst="roundRect">
            <a:avLst>
              <a:gd name="adj" fmla="val 11036"/>
            </a:avLst>
          </a:prstGeom>
          <a:solidFill>
            <a:schemeClr val="l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63500">
            <a:bevelB w="152400" h="304800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531" name="矩形 2">
            <a:extLst>
              <a:ext uri="{FF2B5EF4-FFF2-40B4-BE49-F238E27FC236}">
                <a16:creationId xmlns:a16="http://schemas.microsoft.com/office/drawing/2014/main" id="{9206ED7A-CC6D-4987-ACFF-D20B1AE874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48120" y="2206745"/>
            <a:ext cx="4896544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7200" b="1" dirty="0">
                <a:solidFill>
                  <a:srgbClr val="000000"/>
                </a:solidFill>
                <a:latin typeface="楷体" panose="02010609060101010101" pitchFamily="49" charset="-122"/>
              </a:rPr>
              <a:t>整理与复习（</a:t>
            </a:r>
            <a:r>
              <a:rPr lang="en-US" altLang="zh-CN" sz="7200" b="1" dirty="0">
                <a:solidFill>
                  <a:srgbClr val="000000"/>
                </a:solidFill>
                <a:latin typeface="楷体" panose="02010609060101010101" pitchFamily="49" charset="-122"/>
              </a:rPr>
              <a:t>1</a:t>
            </a:r>
            <a:r>
              <a:rPr lang="zh-CN" altLang="en-US" sz="7200" b="1" dirty="0">
                <a:solidFill>
                  <a:srgbClr val="000000"/>
                </a:solidFill>
                <a:latin typeface="楷体" panose="02010609060101010101" pitchFamily="49" charset="-122"/>
              </a:rPr>
              <a:t>）</a:t>
            </a:r>
          </a:p>
        </p:txBody>
      </p:sp>
      <p:sp useBgFill="1">
        <p:nvSpPr>
          <p:cNvPr id="11" name="任意多边形: 形状 10">
            <a:extLst>
              <a:ext uri="{FF2B5EF4-FFF2-40B4-BE49-F238E27FC236}">
                <a16:creationId xmlns:a16="http://schemas.microsoft.com/office/drawing/2014/main" id="{6B7079BE-902D-9E83-CFAE-86090927BC8F}"/>
              </a:ext>
            </a:extLst>
          </p:cNvPr>
          <p:cNvSpPr/>
          <p:nvPr/>
        </p:nvSpPr>
        <p:spPr>
          <a:xfrm>
            <a:off x="1788161" y="2473960"/>
            <a:ext cx="2682241" cy="1910080"/>
          </a:xfrm>
          <a:custGeom>
            <a:avLst/>
            <a:gdLst>
              <a:gd name="connsiteX0" fmla="*/ 0 w 2011681"/>
              <a:gd name="connsiteY0" fmla="*/ 0 h 1432560"/>
              <a:gd name="connsiteX1" fmla="*/ 1853584 w 2011681"/>
              <a:gd name="connsiteY1" fmla="*/ 0 h 1432560"/>
              <a:gd name="connsiteX2" fmla="*/ 2011681 w 2011681"/>
              <a:gd name="connsiteY2" fmla="*/ 158097 h 1432560"/>
              <a:gd name="connsiteX3" fmla="*/ 2011681 w 2011681"/>
              <a:gd name="connsiteY3" fmla="*/ 1274463 h 1432560"/>
              <a:gd name="connsiteX4" fmla="*/ 1853584 w 2011681"/>
              <a:gd name="connsiteY4" fmla="*/ 1432560 h 1432560"/>
              <a:gd name="connsiteX5" fmla="*/ 0 w 2011681"/>
              <a:gd name="connsiteY5" fmla="*/ 1432560 h 1432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11681" h="1432560">
                <a:moveTo>
                  <a:pt x="0" y="0"/>
                </a:moveTo>
                <a:lnTo>
                  <a:pt x="1853584" y="0"/>
                </a:lnTo>
                <a:cubicBezTo>
                  <a:pt x="1940899" y="0"/>
                  <a:pt x="2011681" y="70782"/>
                  <a:pt x="2011681" y="158097"/>
                </a:cubicBezTo>
                <a:lnTo>
                  <a:pt x="2011681" y="1274463"/>
                </a:lnTo>
                <a:cubicBezTo>
                  <a:pt x="2011681" y="1361778"/>
                  <a:pt x="1940899" y="1432560"/>
                  <a:pt x="1853584" y="1432560"/>
                </a:cubicBezTo>
                <a:lnTo>
                  <a:pt x="0" y="1432560"/>
                </a:lnTo>
                <a:close/>
              </a:path>
            </a:pathLst>
          </a:cu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63500">
            <a:bevelB w="152400" h="304800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5FEF8B58-A40C-1816-E3D0-3B31397AAD5C}"/>
              </a:ext>
            </a:extLst>
          </p:cNvPr>
          <p:cNvCxnSpPr>
            <a:cxnSpLocks/>
          </p:cNvCxnSpPr>
          <p:nvPr/>
        </p:nvCxnSpPr>
        <p:spPr>
          <a:xfrm>
            <a:off x="5039360" y="2438400"/>
            <a:ext cx="0" cy="1945640"/>
          </a:xfrm>
          <a:prstGeom prst="line">
            <a:avLst/>
          </a:prstGeom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5831927F-F0A2-F8F0-A664-F595EFF96D50}"/>
              </a:ext>
            </a:extLst>
          </p:cNvPr>
          <p:cNvSpPr txBox="1"/>
          <p:nvPr/>
        </p:nvSpPr>
        <p:spPr>
          <a:xfrm>
            <a:off x="2800986" y="2875003"/>
            <a:ext cx="59503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400" b="1" dirty="0"/>
              <a:t>1</a:t>
            </a:r>
            <a:endParaRPr lang="zh-CN" altLang="en-US" sz="6400" b="1" dirty="0"/>
          </a:p>
        </p:txBody>
      </p:sp>
      <p:sp>
        <p:nvSpPr>
          <p:cNvPr id="15" name="副标题 2">
            <a:extLst>
              <a:ext uri="{FF2B5EF4-FFF2-40B4-BE49-F238E27FC236}">
                <a16:creationId xmlns:a16="http://schemas.microsoft.com/office/drawing/2014/main" id="{98CFD5B0-6C23-CAE1-80A1-DE7B9CE2A2D7}"/>
              </a:ext>
            </a:extLst>
          </p:cNvPr>
          <p:cNvSpPr txBox="1">
            <a:spLocks/>
          </p:cNvSpPr>
          <p:nvPr/>
        </p:nvSpPr>
        <p:spPr bwMode="auto">
          <a:xfrm>
            <a:off x="5709440" y="4640581"/>
            <a:ext cx="4267200" cy="510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867" dirty="0">
                <a:latin typeface="+mj-ea"/>
                <a:ea typeface="+mj-ea"/>
              </a:rPr>
              <a:t>北师大版三年级下册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4">
            <a:extLst>
              <a:ext uri="{FF2B5EF4-FFF2-40B4-BE49-F238E27FC236}">
                <a16:creationId xmlns:a16="http://schemas.microsoft.com/office/drawing/2014/main" id="{0CB68509-C7C6-4C46-933B-4150F698A7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1" y="0"/>
            <a:ext cx="12179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5E89586B-E532-430F-D8F3-84156F7FE897}"/>
              </a:ext>
            </a:extLst>
          </p:cNvPr>
          <p:cNvSpPr/>
          <p:nvPr/>
        </p:nvSpPr>
        <p:spPr>
          <a:xfrm>
            <a:off x="303443" y="301450"/>
            <a:ext cx="3278038" cy="952224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3D7F937D-6592-E44F-B165-BEF55337760D}"/>
              </a:ext>
            </a:extLst>
          </p:cNvPr>
          <p:cNvGrpSpPr/>
          <p:nvPr/>
        </p:nvGrpSpPr>
        <p:grpSpPr>
          <a:xfrm>
            <a:off x="428835" y="506602"/>
            <a:ext cx="2848375" cy="613860"/>
            <a:chOff x="321626" y="379951"/>
            <a:chExt cx="3245485" cy="699442"/>
          </a:xfrm>
        </p:grpSpPr>
        <p:sp>
          <p:nvSpPr>
            <p:cNvPr id="9" name="Block Arc 15">
              <a:extLst>
                <a:ext uri="{FF2B5EF4-FFF2-40B4-BE49-F238E27FC236}">
                  <a16:creationId xmlns:a16="http://schemas.microsoft.com/office/drawing/2014/main" id="{A1E2F987-623E-48F4-D3D9-BCE4A199B357}"/>
                </a:ext>
              </a:extLst>
            </p:cNvPr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58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06F495E8-B4A2-5469-3AD8-2C1693105801}"/>
                </a:ext>
              </a:extLst>
            </p:cNvPr>
            <p:cNvCxnSpPr>
              <a:endCxn id="11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E26E3703-F7DC-5CE3-858E-2A6B00173803}"/>
                </a:ext>
              </a:extLst>
            </p:cNvPr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12" name="Rectangle 2">
            <a:extLst>
              <a:ext uri="{FF2B5EF4-FFF2-40B4-BE49-F238E27FC236}">
                <a16:creationId xmlns:a16="http://schemas.microsoft.com/office/drawing/2014/main" id="{AB3285AF-3FB5-357C-6CE3-2BECEAB96A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512" y="261283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我的收获</a:t>
            </a:r>
          </a:p>
        </p:txBody>
      </p:sp>
      <p:pic>
        <p:nvPicPr>
          <p:cNvPr id="22" name="图片 8">
            <a:extLst>
              <a:ext uri="{FF2B5EF4-FFF2-40B4-BE49-F238E27FC236}">
                <a16:creationId xmlns:a16="http://schemas.microsoft.com/office/drawing/2014/main" id="{4D3F0C26-247A-BE85-360B-A741E4F0C6F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46519" y="41063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0" name="组合 39">
            <a:extLst>
              <a:ext uri="{FF2B5EF4-FFF2-40B4-BE49-F238E27FC236}">
                <a16:creationId xmlns:a16="http://schemas.microsoft.com/office/drawing/2014/main" id="{016A2F05-4D97-6E0D-84C4-AB86EA3AD59C}"/>
              </a:ext>
            </a:extLst>
          </p:cNvPr>
          <p:cNvGrpSpPr/>
          <p:nvPr/>
        </p:nvGrpSpPr>
        <p:grpSpPr>
          <a:xfrm>
            <a:off x="655526" y="1271872"/>
            <a:ext cx="10881360" cy="736600"/>
            <a:chOff x="1087" y="7230"/>
            <a:chExt cx="17136" cy="1160"/>
          </a:xfrm>
        </p:grpSpPr>
        <p:sp>
          <p:nvSpPr>
            <p:cNvPr id="41" name="标题 1">
              <a:extLst>
                <a:ext uri="{FF2B5EF4-FFF2-40B4-BE49-F238E27FC236}">
                  <a16:creationId xmlns:a16="http://schemas.microsoft.com/office/drawing/2014/main" id="{93E20082-484E-E2DF-C9E1-45E94AF67671}"/>
                </a:ext>
              </a:extLst>
            </p:cNvPr>
            <p:cNvSpPr>
              <a:spLocks noGrp="1" noChangeArrowheads="1"/>
            </p:cNvSpPr>
            <p:nvPr/>
          </p:nvSpPr>
          <p:spPr bwMode="auto">
            <a:xfrm>
              <a:off x="1903" y="7230"/>
              <a:ext cx="16320" cy="116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用自己喜欢的方法整理本单元学习的内容，与同伴交流。</a:t>
              </a:r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A6CF6A21-8330-8F0B-FA69-3DAE26B38395}"/>
                </a:ext>
              </a:extLst>
            </p:cNvPr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A4D713A8-91E3-46D7-0EAC-37A4BE744766}"/>
                  </a:ext>
                </a:extLst>
              </p:cNvPr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44" name="任意多边形: 形状 18">
                <a:extLst>
                  <a:ext uri="{FF2B5EF4-FFF2-40B4-BE49-F238E27FC236}">
                    <a16:creationId xmlns:a16="http://schemas.microsoft.com/office/drawing/2014/main" id="{77C8B964-1FCF-59F4-B192-CF2979F14EFD}"/>
                  </a:ext>
                </a:extLst>
              </p:cNvPr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2193279B-4A1B-2ECF-9C91-3470DB9A9241}"/>
                  </a:ext>
                </a:extLst>
              </p:cNvPr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4" name="椭圆 3">
            <a:extLst>
              <a:ext uri="{FF2B5EF4-FFF2-40B4-BE49-F238E27FC236}">
                <a16:creationId xmlns:a16="http://schemas.microsoft.com/office/drawing/2014/main" id="{0C446B48-65EB-6A57-B740-FEB2E800DE2C}"/>
              </a:ext>
            </a:extLst>
          </p:cNvPr>
          <p:cNvSpPr/>
          <p:nvPr/>
        </p:nvSpPr>
        <p:spPr>
          <a:xfrm>
            <a:off x="3497577" y="3608485"/>
            <a:ext cx="1276710" cy="879894"/>
          </a:xfrm>
          <a:prstGeom prst="ellipse">
            <a:avLst/>
          </a:prstGeom>
          <a:solidFill>
            <a:srgbClr val="EBFFFF"/>
          </a:solidFill>
          <a:ln>
            <a:solidFill>
              <a:srgbClr val="456FA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000000"/>
                </a:solidFill>
              </a:rPr>
              <a:t>计算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994EAA2C-01B5-E4A2-0856-69F563A3465E}"/>
              </a:ext>
            </a:extLst>
          </p:cNvPr>
          <p:cNvSpPr/>
          <p:nvPr/>
        </p:nvSpPr>
        <p:spPr>
          <a:xfrm>
            <a:off x="5724046" y="3522221"/>
            <a:ext cx="586596" cy="1052422"/>
          </a:xfrm>
          <a:prstGeom prst="roundRect">
            <a:avLst/>
          </a:prstGeom>
          <a:solidFill>
            <a:srgbClr val="EBFFFF"/>
          </a:solidFill>
          <a:ln>
            <a:solidFill>
              <a:srgbClr val="456FA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000000"/>
                </a:solidFill>
              </a:rPr>
              <a:t>乘法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6F08073D-2981-A3B8-6100-9A2611DAAD7F}"/>
              </a:ext>
            </a:extLst>
          </p:cNvPr>
          <p:cNvSpPr/>
          <p:nvPr/>
        </p:nvSpPr>
        <p:spPr>
          <a:xfrm>
            <a:off x="6900113" y="3686123"/>
            <a:ext cx="1708032" cy="724618"/>
          </a:xfrm>
          <a:prstGeom prst="roundRect">
            <a:avLst/>
          </a:prstGeom>
          <a:solidFill>
            <a:srgbClr val="EBFFFF"/>
          </a:solidFill>
          <a:ln>
            <a:solidFill>
              <a:srgbClr val="456FA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000000"/>
                </a:solidFill>
              </a:rPr>
              <a:t>解决问题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AAA56BDD-398F-65F6-3B04-388E7F2B1487}"/>
              </a:ext>
            </a:extLst>
          </p:cNvPr>
          <p:cNvCxnSpPr>
            <a:stCxn id="4" idx="6"/>
            <a:endCxn id="5" idx="1"/>
          </p:cNvCxnSpPr>
          <p:nvPr/>
        </p:nvCxnSpPr>
        <p:spPr>
          <a:xfrm>
            <a:off x="4774287" y="4048432"/>
            <a:ext cx="94975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048966B1-6F5C-4859-05B6-AF323FC1CDB5}"/>
              </a:ext>
            </a:extLst>
          </p:cNvPr>
          <p:cNvCxnSpPr>
            <a:stCxn id="5" idx="3"/>
            <a:endCxn id="7" idx="1"/>
          </p:cNvCxnSpPr>
          <p:nvPr/>
        </p:nvCxnSpPr>
        <p:spPr>
          <a:xfrm>
            <a:off x="6310642" y="4048432"/>
            <a:ext cx="58947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>
            <a:extLst>
              <a:ext uri="{FF2B5EF4-FFF2-40B4-BE49-F238E27FC236}">
                <a16:creationId xmlns:a16="http://schemas.microsoft.com/office/drawing/2014/main" id="{DE2F186D-3F43-5657-E9B2-F4462A7C7A6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362" y="1970238"/>
            <a:ext cx="1564385" cy="1305032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A5A217C0-A723-6431-8AD9-3158BAAE903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722" y="3397296"/>
            <a:ext cx="1558865" cy="1302273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5A8C8649-6806-65E0-D5F8-D9D631017B48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6440" y="5091027"/>
            <a:ext cx="1594732" cy="1277442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id="{772F09B5-B0B3-05B0-7556-F5830C98A153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692" y="5081372"/>
            <a:ext cx="1608527" cy="1296755"/>
          </a:xfrm>
          <a:prstGeom prst="rect">
            <a:avLst/>
          </a:prstGeom>
        </p:spPr>
      </p:pic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815BE53E-5E28-8E1A-65AE-7D14F6FF29B7}"/>
              </a:ext>
            </a:extLst>
          </p:cNvPr>
          <p:cNvCxnSpPr>
            <a:stCxn id="4" idx="0"/>
            <a:endCxn id="35" idx="2"/>
          </p:cNvCxnSpPr>
          <p:nvPr/>
        </p:nvCxnSpPr>
        <p:spPr>
          <a:xfrm flipH="1" flipV="1">
            <a:off x="4070555" y="3275270"/>
            <a:ext cx="65377" cy="333215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5F3BABEA-10DA-7603-A9B1-24C93CBED998}"/>
              </a:ext>
            </a:extLst>
          </p:cNvPr>
          <p:cNvCxnSpPr>
            <a:stCxn id="4" idx="2"/>
            <a:endCxn id="37" idx="3"/>
          </p:cNvCxnSpPr>
          <p:nvPr/>
        </p:nvCxnSpPr>
        <p:spPr>
          <a:xfrm flipH="1">
            <a:off x="2411587" y="4048432"/>
            <a:ext cx="1085990" cy="1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A5C240BC-1F8B-4CFA-DCFD-EB0AC2943DF0}"/>
              </a:ext>
            </a:extLst>
          </p:cNvPr>
          <p:cNvCxnSpPr>
            <a:stCxn id="4" idx="4"/>
            <a:endCxn id="39" idx="0"/>
          </p:cNvCxnSpPr>
          <p:nvPr/>
        </p:nvCxnSpPr>
        <p:spPr>
          <a:xfrm flipH="1">
            <a:off x="3293806" y="4488379"/>
            <a:ext cx="842126" cy="602648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461E7815-DE57-1A60-D125-D306DE7AE5D8}"/>
              </a:ext>
            </a:extLst>
          </p:cNvPr>
          <p:cNvCxnSpPr>
            <a:stCxn id="4" idx="4"/>
            <a:endCxn id="47" idx="0"/>
          </p:cNvCxnSpPr>
          <p:nvPr/>
        </p:nvCxnSpPr>
        <p:spPr>
          <a:xfrm>
            <a:off x="4135932" y="4488379"/>
            <a:ext cx="849024" cy="592993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: 圆角 57">
            <a:extLst>
              <a:ext uri="{FF2B5EF4-FFF2-40B4-BE49-F238E27FC236}">
                <a16:creationId xmlns:a16="http://schemas.microsoft.com/office/drawing/2014/main" id="{10DF39DE-C8E7-2BFA-4370-63E5609E8411}"/>
              </a:ext>
            </a:extLst>
          </p:cNvPr>
          <p:cNvSpPr/>
          <p:nvPr/>
        </p:nvSpPr>
        <p:spPr>
          <a:xfrm>
            <a:off x="10066097" y="2118946"/>
            <a:ext cx="1083682" cy="516099"/>
          </a:xfrm>
          <a:prstGeom prst="round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000000"/>
                </a:solidFill>
                <a:latin typeface="+mj-ea"/>
                <a:ea typeface="+mj-ea"/>
              </a:rPr>
              <a:t>估计</a:t>
            </a:r>
          </a:p>
        </p:txBody>
      </p:sp>
      <p:sp>
        <p:nvSpPr>
          <p:cNvPr id="59" name="矩形: 圆角 58">
            <a:extLst>
              <a:ext uri="{FF2B5EF4-FFF2-40B4-BE49-F238E27FC236}">
                <a16:creationId xmlns:a16="http://schemas.microsoft.com/office/drawing/2014/main" id="{5F50A554-1CB3-DB63-903E-26AB9BBAC26A}"/>
              </a:ext>
            </a:extLst>
          </p:cNvPr>
          <p:cNvSpPr/>
          <p:nvPr/>
        </p:nvSpPr>
        <p:spPr>
          <a:xfrm>
            <a:off x="10196051" y="3618318"/>
            <a:ext cx="1543664" cy="860228"/>
          </a:xfrm>
          <a:prstGeom prst="round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000000"/>
                </a:solidFill>
                <a:latin typeface="+mj-ea"/>
                <a:ea typeface="+mj-ea"/>
              </a:rPr>
              <a:t>画图表示</a:t>
            </a:r>
          </a:p>
          <a:p>
            <a:pPr algn="ctr"/>
            <a:r>
              <a:rPr lang="zh-CN" altLang="en-US" sz="2400" b="1" dirty="0">
                <a:solidFill>
                  <a:srgbClr val="000000"/>
                </a:solidFill>
                <a:latin typeface="+mj-ea"/>
                <a:ea typeface="+mj-ea"/>
              </a:rPr>
              <a:t>题目信息</a:t>
            </a:r>
          </a:p>
        </p:txBody>
      </p:sp>
      <p:sp>
        <p:nvSpPr>
          <p:cNvPr id="60" name="矩形: 圆角 59">
            <a:extLst>
              <a:ext uri="{FF2B5EF4-FFF2-40B4-BE49-F238E27FC236}">
                <a16:creationId xmlns:a16="http://schemas.microsoft.com/office/drawing/2014/main" id="{1961737C-E8E9-E0BF-644E-C58C1B439631}"/>
              </a:ext>
            </a:extLst>
          </p:cNvPr>
          <p:cNvSpPr/>
          <p:nvPr/>
        </p:nvSpPr>
        <p:spPr>
          <a:xfrm>
            <a:off x="9250019" y="5511076"/>
            <a:ext cx="1830935" cy="742241"/>
          </a:xfrm>
          <a:prstGeom prst="round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000000"/>
                </a:solidFill>
                <a:latin typeface="+mj-ea"/>
                <a:ea typeface="+mj-ea"/>
              </a:rPr>
              <a:t>方案、列表</a:t>
            </a:r>
          </a:p>
        </p:txBody>
      </p: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249CB070-14C7-3064-5662-79274CC853AF}"/>
              </a:ext>
            </a:extLst>
          </p:cNvPr>
          <p:cNvCxnSpPr>
            <a:stCxn id="7" idx="0"/>
            <a:endCxn id="58" idx="1"/>
          </p:cNvCxnSpPr>
          <p:nvPr/>
        </p:nvCxnSpPr>
        <p:spPr>
          <a:xfrm flipV="1">
            <a:off x="7754129" y="2376996"/>
            <a:ext cx="2311968" cy="13091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文本框 63">
            <a:extLst>
              <a:ext uri="{FF2B5EF4-FFF2-40B4-BE49-F238E27FC236}">
                <a16:creationId xmlns:a16="http://schemas.microsoft.com/office/drawing/2014/main" id="{E082F8E1-C20C-E573-BBB5-C103A5718C6A}"/>
              </a:ext>
            </a:extLst>
          </p:cNvPr>
          <p:cNvSpPr txBox="1"/>
          <p:nvPr/>
        </p:nvSpPr>
        <p:spPr>
          <a:xfrm rot="19866701">
            <a:off x="7782878" y="2609823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/>
              <a:t>（有多少名观众）</a:t>
            </a:r>
          </a:p>
        </p:txBody>
      </p: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id="{C0FBCCBC-873A-644B-0164-19DDDA8FC6F3}"/>
              </a:ext>
            </a:extLst>
          </p:cNvPr>
          <p:cNvCxnSpPr>
            <a:stCxn id="7" idx="3"/>
            <a:endCxn id="59" idx="1"/>
          </p:cNvCxnSpPr>
          <p:nvPr/>
        </p:nvCxnSpPr>
        <p:spPr>
          <a:xfrm>
            <a:off x="8608145" y="4048432"/>
            <a:ext cx="158790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文本框 68">
            <a:extLst>
              <a:ext uri="{FF2B5EF4-FFF2-40B4-BE49-F238E27FC236}">
                <a16:creationId xmlns:a16="http://schemas.microsoft.com/office/drawing/2014/main" id="{7F179805-8769-8600-525C-B8075411D58C}"/>
              </a:ext>
            </a:extLst>
          </p:cNvPr>
          <p:cNvSpPr txBox="1"/>
          <p:nvPr/>
        </p:nvSpPr>
        <p:spPr>
          <a:xfrm>
            <a:off x="8520300" y="3612713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/>
              <a:t>（去奶奶家）</a:t>
            </a:r>
          </a:p>
        </p:txBody>
      </p:sp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id="{87027F0E-074C-4107-6A38-59ED02741193}"/>
              </a:ext>
            </a:extLst>
          </p:cNvPr>
          <p:cNvCxnSpPr>
            <a:stCxn id="7" idx="2"/>
            <a:endCxn id="60" idx="1"/>
          </p:cNvCxnSpPr>
          <p:nvPr/>
        </p:nvCxnSpPr>
        <p:spPr>
          <a:xfrm>
            <a:off x="7754129" y="4410741"/>
            <a:ext cx="1495890" cy="14714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文本框 71">
            <a:extLst>
              <a:ext uri="{FF2B5EF4-FFF2-40B4-BE49-F238E27FC236}">
                <a16:creationId xmlns:a16="http://schemas.microsoft.com/office/drawing/2014/main" id="{722078DB-4079-CE55-E6B7-A21A5BB5A7F9}"/>
              </a:ext>
            </a:extLst>
          </p:cNvPr>
          <p:cNvSpPr txBox="1"/>
          <p:nvPr/>
        </p:nvSpPr>
        <p:spPr>
          <a:xfrm rot="2635321">
            <a:off x="7172436" y="5028559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/>
              <a:t>（怎样买最省钱）</a:t>
            </a:r>
          </a:p>
        </p:txBody>
      </p:sp>
    </p:spTree>
    <p:extLst>
      <p:ext uri="{BB962C8B-B14F-4D97-AF65-F5344CB8AC3E}">
        <p14:creationId xmlns:p14="http://schemas.microsoft.com/office/powerpoint/2010/main" val="4126834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58" grpId="0" animBg="1"/>
      <p:bldP spid="59" grpId="0" animBg="1"/>
      <p:bldP spid="60" grpId="0" animBg="1"/>
      <p:bldP spid="64" grpId="0"/>
      <p:bldP spid="69" grpId="0"/>
      <p:bldP spid="7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2DC138B8-2F98-FF6A-0D0C-19EDFA5709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338" y="639096"/>
            <a:ext cx="2981746" cy="90732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E7C35DD-98B0-0FDB-2014-E306254D5C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822" y="674237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kern="0" dirty="0">
                <a:solidFill>
                  <a:srgbClr val="0000FF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笔算解密屋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57D4D71-A016-51DA-3DD6-B9BE0B38BB15}"/>
              </a:ext>
            </a:extLst>
          </p:cNvPr>
          <p:cNvSpPr/>
          <p:nvPr/>
        </p:nvSpPr>
        <p:spPr>
          <a:xfrm>
            <a:off x="1592826" y="2104103"/>
            <a:ext cx="1445342" cy="619432"/>
          </a:xfrm>
          <a:prstGeom prst="rect">
            <a:avLst/>
          </a:prstGeom>
          <a:solidFill>
            <a:srgbClr val="EBFFFF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rgbClr val="000000"/>
                </a:solidFill>
              </a:rPr>
              <a:t>34×2</a:t>
            </a:r>
            <a:endParaRPr lang="zh-CN" altLang="en-US" sz="2800" b="1" dirty="0">
              <a:solidFill>
                <a:srgbClr val="000000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A6DAD66-2762-96AB-D569-B0481B6FDADD}"/>
              </a:ext>
            </a:extLst>
          </p:cNvPr>
          <p:cNvSpPr/>
          <p:nvPr/>
        </p:nvSpPr>
        <p:spPr>
          <a:xfrm>
            <a:off x="3615813" y="2104103"/>
            <a:ext cx="1445342" cy="619432"/>
          </a:xfrm>
          <a:prstGeom prst="rect">
            <a:avLst/>
          </a:prstGeom>
          <a:solidFill>
            <a:srgbClr val="EBFFFF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rgbClr val="000000"/>
                </a:solidFill>
              </a:rPr>
              <a:t>28×7</a:t>
            </a:r>
            <a:endParaRPr lang="zh-CN" altLang="en-US" sz="2800" b="1" dirty="0">
              <a:solidFill>
                <a:srgbClr val="000000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22ECC21-44E4-2F50-A931-CCE50D097245}"/>
              </a:ext>
            </a:extLst>
          </p:cNvPr>
          <p:cNvSpPr/>
          <p:nvPr/>
        </p:nvSpPr>
        <p:spPr>
          <a:xfrm>
            <a:off x="5638800" y="2104103"/>
            <a:ext cx="1445342" cy="619432"/>
          </a:xfrm>
          <a:prstGeom prst="rect">
            <a:avLst/>
          </a:prstGeom>
          <a:solidFill>
            <a:srgbClr val="EBFFFF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rgbClr val="000000"/>
                </a:solidFill>
              </a:rPr>
              <a:t>125×4</a:t>
            </a:r>
            <a:endParaRPr lang="zh-CN" altLang="en-US" sz="2800" b="1" dirty="0">
              <a:solidFill>
                <a:srgbClr val="000000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EDC04E9-C16A-ACE6-DE37-649B334A0C67}"/>
              </a:ext>
            </a:extLst>
          </p:cNvPr>
          <p:cNvSpPr/>
          <p:nvPr/>
        </p:nvSpPr>
        <p:spPr>
          <a:xfrm>
            <a:off x="7661787" y="2104103"/>
            <a:ext cx="1445342" cy="619432"/>
          </a:xfrm>
          <a:prstGeom prst="rect">
            <a:avLst/>
          </a:prstGeom>
          <a:solidFill>
            <a:srgbClr val="EBFFFF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rgbClr val="000000"/>
                </a:solidFill>
              </a:rPr>
              <a:t>320×5</a:t>
            </a:r>
            <a:endParaRPr lang="zh-CN" altLang="en-US" sz="2800" b="1" dirty="0">
              <a:solidFill>
                <a:srgbClr val="000000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7318B2B-9484-E081-EC01-B7C666D8B064}"/>
              </a:ext>
            </a:extLst>
          </p:cNvPr>
          <p:cNvSpPr/>
          <p:nvPr/>
        </p:nvSpPr>
        <p:spPr>
          <a:xfrm>
            <a:off x="9684774" y="2104103"/>
            <a:ext cx="1445342" cy="619432"/>
          </a:xfrm>
          <a:prstGeom prst="rect">
            <a:avLst/>
          </a:prstGeom>
          <a:solidFill>
            <a:srgbClr val="EBFFFF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rgbClr val="000000"/>
                </a:solidFill>
              </a:rPr>
              <a:t>207×3</a:t>
            </a:r>
            <a:endParaRPr lang="zh-CN" altLang="en-US" sz="2800" b="1" dirty="0">
              <a:solidFill>
                <a:srgbClr val="00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2E23B5D-D33B-8B36-3224-5BC840139184}"/>
              </a:ext>
            </a:extLst>
          </p:cNvPr>
          <p:cNvSpPr txBox="1"/>
          <p:nvPr/>
        </p:nvSpPr>
        <p:spPr>
          <a:xfrm>
            <a:off x="1492370" y="3381903"/>
            <a:ext cx="9207260" cy="2212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lvl="0" indent="0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607695" lvl="1" indent="-1504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1217295" lvl="2" indent="-3028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826895" lvl="3" indent="-4552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2436495" lvl="4" indent="-6076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3048000" lvl="5" indent="-6076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3657600" lvl="6" indent="-6076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4267200" lvl="7" indent="-6076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4876800" lvl="8" indent="-6076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defTabSz="9144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</a:rPr>
              <a:t>1. </a:t>
            </a:r>
            <a:r>
              <a:rPr lang="zh-CN" altLang="en-US" sz="3200" b="1" dirty="0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</a:rPr>
              <a:t>独立计算在练习本上，完成后</a:t>
            </a:r>
            <a:r>
              <a:rPr lang="zh-CN" altLang="en-US" sz="3200" b="1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</a:rPr>
              <a:t>同桌相互批改；</a:t>
            </a:r>
            <a:endParaRPr lang="en-US" altLang="zh-CN" sz="3200" b="1" dirty="0">
              <a:solidFill>
                <a:srgbClr val="3366FF"/>
              </a:solidFill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defTabSz="9144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</a:rPr>
              <a:t>2. </a:t>
            </a:r>
            <a:r>
              <a:rPr lang="zh-CN" altLang="en-US" sz="3200" b="1" dirty="0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</a:rPr>
              <a:t>说一说列竖式计算的具体步骤，每一步代表了什么含义，在计算过程中有哪些需要注意的点。</a:t>
            </a:r>
          </a:p>
        </p:txBody>
      </p:sp>
    </p:spTree>
    <p:extLst>
      <p:ext uri="{BB962C8B-B14F-4D97-AF65-F5344CB8AC3E}">
        <p14:creationId xmlns:p14="http://schemas.microsoft.com/office/powerpoint/2010/main" val="4036893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A7BADAB8-348F-B061-BDEA-EAA670073D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3985" y="1617533"/>
            <a:ext cx="9964031" cy="4399306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FA3206E2-88DF-73BD-BD79-5144B9C7F87F}"/>
              </a:ext>
            </a:extLst>
          </p:cNvPr>
          <p:cNvGrpSpPr/>
          <p:nvPr/>
        </p:nvGrpSpPr>
        <p:grpSpPr>
          <a:xfrm>
            <a:off x="586514" y="711154"/>
            <a:ext cx="10881360" cy="736600"/>
            <a:chOff x="1087" y="7230"/>
            <a:chExt cx="17136" cy="1160"/>
          </a:xfrm>
        </p:grpSpPr>
        <p:sp>
          <p:nvSpPr>
            <p:cNvPr id="7" name="标题 1">
              <a:extLst>
                <a:ext uri="{FF2B5EF4-FFF2-40B4-BE49-F238E27FC236}">
                  <a16:creationId xmlns:a16="http://schemas.microsoft.com/office/drawing/2014/main" id="{F415D542-6AA1-5D63-9C91-B81FC14AE2F7}"/>
                </a:ext>
              </a:extLst>
            </p:cNvPr>
            <p:cNvSpPr>
              <a:spLocks noGrp="1" noChangeArrowheads="1"/>
            </p:cNvSpPr>
            <p:nvPr/>
          </p:nvSpPr>
          <p:spPr bwMode="auto">
            <a:xfrm>
              <a:off x="1903" y="7230"/>
              <a:ext cx="16320" cy="116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看图提出数学问题并解答，和同伴交流。</a:t>
              </a: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9EB8E824-DD2C-1785-558A-3164287009D7}"/>
                </a:ext>
              </a:extLst>
            </p:cNvPr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066FDDE0-4F94-CF17-2443-5F7BFBBAB568}"/>
                  </a:ext>
                </a:extLst>
              </p:cNvPr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0" name="任意多边形: 形状 18">
                <a:extLst>
                  <a:ext uri="{FF2B5EF4-FFF2-40B4-BE49-F238E27FC236}">
                    <a16:creationId xmlns:a16="http://schemas.microsoft.com/office/drawing/2014/main" id="{D72D1BB9-83FB-E40D-D98D-95A1489CCA69}"/>
                  </a:ext>
                </a:extLst>
              </p:cNvPr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8177987A-2630-2AAB-83F4-66ED4A892AF1}"/>
                  </a:ext>
                </a:extLst>
              </p:cNvPr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id="{BAA7DAD0-0426-779F-92FA-45E0B7834B6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DCAD"/>
              </a:clrFrom>
              <a:clrTo>
                <a:srgbClr val="FFDCA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267" y="2937737"/>
            <a:ext cx="1530022" cy="1316822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994ADB63-2A1D-AC76-A0E2-4B719E34181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DCAD"/>
              </a:clrFrom>
              <a:clrTo>
                <a:srgbClr val="FFDCA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0570" y="2048069"/>
            <a:ext cx="2415426" cy="933062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FBF4FA41-DA46-33E1-94B2-2FEF3146CAAD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DCAD"/>
              </a:clrFrom>
              <a:clrTo>
                <a:srgbClr val="FFDCA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1246" y="3434668"/>
            <a:ext cx="2746514" cy="1030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5128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96B45C5-FA17-95A7-6842-D2F80D042E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" t="26596" r="62334" b="2671"/>
          <a:stretch/>
        </p:blipFill>
        <p:spPr>
          <a:xfrm>
            <a:off x="471949" y="2590927"/>
            <a:ext cx="3726426" cy="311178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748AF61-3802-810F-2DEE-36552654ABE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DCAD"/>
              </a:clrFrom>
              <a:clrTo>
                <a:srgbClr val="FFDCA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753" y="2746467"/>
            <a:ext cx="1530022" cy="1316822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E1C3AB95-0807-5FE4-0AB3-63B0DA8C63C2}"/>
              </a:ext>
            </a:extLst>
          </p:cNvPr>
          <p:cNvSpPr/>
          <p:nvPr/>
        </p:nvSpPr>
        <p:spPr bwMode="auto">
          <a:xfrm>
            <a:off x="4643440" y="2822172"/>
            <a:ext cx="6575165" cy="59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2800" b="1" dirty="0">
                <a:latin typeface="+mn-lt"/>
                <a:ea typeface="+mj-ea"/>
              </a:rPr>
              <a:t>信息：</a:t>
            </a:r>
            <a:r>
              <a:rPr lang="en-US" altLang="zh-CN" sz="2800" b="1" dirty="0">
                <a:latin typeface="+mn-lt"/>
                <a:ea typeface="+mj-ea"/>
              </a:rPr>
              <a:t>______________________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049B246-F4D4-AB2D-84F0-CBEC2F7103F1}"/>
              </a:ext>
            </a:extLst>
          </p:cNvPr>
          <p:cNvSpPr/>
          <p:nvPr/>
        </p:nvSpPr>
        <p:spPr bwMode="auto">
          <a:xfrm>
            <a:off x="4643440" y="3500597"/>
            <a:ext cx="7548560" cy="59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2800" b="1" dirty="0">
                <a:latin typeface="+mn-lt"/>
                <a:ea typeface="+mj-ea"/>
              </a:rPr>
              <a:t>分析：</a:t>
            </a:r>
            <a:r>
              <a:rPr lang="en-US" altLang="zh-CN" sz="2800" b="1" dirty="0">
                <a:latin typeface="+mn-lt"/>
                <a:ea typeface="+mj-ea"/>
              </a:rPr>
              <a:t>_________________________________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D4298AE-940B-ED39-033E-876BF0153A2E}"/>
              </a:ext>
            </a:extLst>
          </p:cNvPr>
          <p:cNvSpPr/>
          <p:nvPr/>
        </p:nvSpPr>
        <p:spPr bwMode="auto">
          <a:xfrm>
            <a:off x="3915853" y="4179023"/>
            <a:ext cx="6575165" cy="59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2800" b="1" dirty="0">
                <a:latin typeface="+mn-lt"/>
                <a:ea typeface="+mj-ea"/>
              </a:rPr>
              <a:t>列式计算：</a:t>
            </a:r>
            <a:endParaRPr lang="en-US" altLang="zh-CN" sz="2800" b="1" dirty="0">
              <a:latin typeface="+mn-lt"/>
              <a:ea typeface="+mj-ea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78684DD-95AE-476F-4329-FE79428FFFCA}"/>
              </a:ext>
            </a:extLst>
          </p:cNvPr>
          <p:cNvSpPr/>
          <p:nvPr/>
        </p:nvSpPr>
        <p:spPr bwMode="auto">
          <a:xfrm>
            <a:off x="5774152" y="2753344"/>
            <a:ext cx="3704146" cy="59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j-ea"/>
              </a:rPr>
              <a:t>每箱放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j-ea"/>
              </a:rPr>
              <a:t>列，每列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j-ea"/>
              </a:rPr>
              <a:t>个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727D4D5-A2A1-DD06-530D-67C52A4F431E}"/>
              </a:ext>
            </a:extLst>
          </p:cNvPr>
          <p:cNvSpPr/>
          <p:nvPr/>
        </p:nvSpPr>
        <p:spPr bwMode="auto">
          <a:xfrm>
            <a:off x="5774151" y="3441602"/>
            <a:ext cx="5975397" cy="59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j-ea"/>
              </a:rPr>
              <a:t>先算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j-ea"/>
              </a:rPr>
              <a:t>箱能装几个，再算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8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j-ea"/>
              </a:rPr>
              <a:t>箱能装几个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18EE9FA-4152-7190-338C-8D9C4A01ECFB}"/>
              </a:ext>
            </a:extLst>
          </p:cNvPr>
          <p:cNvSpPr/>
          <p:nvPr/>
        </p:nvSpPr>
        <p:spPr bwMode="auto">
          <a:xfrm>
            <a:off x="5774152" y="4188853"/>
            <a:ext cx="2111318" cy="59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4 × 6 × 8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1178BFF-C02D-265B-A160-79F28557913B}"/>
              </a:ext>
            </a:extLst>
          </p:cNvPr>
          <p:cNvSpPr/>
          <p:nvPr/>
        </p:nvSpPr>
        <p:spPr bwMode="auto">
          <a:xfrm>
            <a:off x="5489017" y="4729627"/>
            <a:ext cx="2111318" cy="59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= 24 × 8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74193FCC-DB92-2617-5721-7C6EEB67494E}"/>
              </a:ext>
            </a:extLst>
          </p:cNvPr>
          <p:cNvSpPr/>
          <p:nvPr/>
        </p:nvSpPr>
        <p:spPr bwMode="auto">
          <a:xfrm>
            <a:off x="5489017" y="5339227"/>
            <a:ext cx="2111318" cy="59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= 192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j-ea"/>
              </a:rPr>
              <a:t>（个）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DB51D71-4615-4551-D5D6-477AD3CBEF3C}"/>
              </a:ext>
            </a:extLst>
          </p:cNvPr>
          <p:cNvGrpSpPr/>
          <p:nvPr/>
        </p:nvGrpSpPr>
        <p:grpSpPr>
          <a:xfrm flipH="1">
            <a:off x="4847303" y="834804"/>
            <a:ext cx="5578784" cy="1082486"/>
            <a:chOff x="1464882" y="1369199"/>
            <a:chExt cx="5578784" cy="1082486"/>
          </a:xfrm>
        </p:grpSpPr>
        <p:sp>
          <p:nvSpPr>
            <p:cNvPr id="14" name="圆角矩形 12">
              <a:extLst>
                <a:ext uri="{FF2B5EF4-FFF2-40B4-BE49-F238E27FC236}">
                  <a16:creationId xmlns:a16="http://schemas.microsoft.com/office/drawing/2014/main" id="{C00CC7D2-3902-0725-D7B3-83B250D4E9E9}"/>
                </a:ext>
              </a:extLst>
            </p:cNvPr>
            <p:cNvSpPr/>
            <p:nvPr/>
          </p:nvSpPr>
          <p:spPr>
            <a:xfrm>
              <a:off x="1862066" y="1369199"/>
              <a:ext cx="5181600" cy="1082486"/>
            </a:xfrm>
            <a:prstGeom prst="roundRect">
              <a:avLst>
                <a:gd name="adj" fmla="val 14897"/>
              </a:avLst>
            </a:prstGeom>
            <a:solidFill>
              <a:srgbClr val="FFFFFF"/>
            </a:solidFill>
            <a:ln w="12700">
              <a:solidFill>
                <a:srgbClr val="000000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eaLnBrk="1" latinLnBrk="0" hangingPunct="1">
                <a:defRPr/>
              </a:pPr>
              <a:endParaRPr lang="zh-CN" altLang="en-US" sz="28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5" name="图片 14" descr="9">
              <a:extLst>
                <a:ext uri="{FF2B5EF4-FFF2-40B4-BE49-F238E27FC236}">
                  <a16:creationId xmlns:a16="http://schemas.microsoft.com/office/drawing/2014/main" id="{09F7B488-15BC-5BC4-0997-81A8F6EB0EF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673" r="2130" b="50556"/>
            <a:stretch>
              <a:fillRect/>
            </a:stretch>
          </p:blipFill>
          <p:spPr>
            <a:xfrm>
              <a:off x="1464882" y="1442442"/>
              <a:ext cx="936000" cy="93600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340" h="5340">
                  <a:moveTo>
                    <a:pt x="2670" y="0"/>
                  </a:moveTo>
                  <a:cubicBezTo>
                    <a:pt x="4145" y="0"/>
                    <a:pt x="5340" y="1195"/>
                    <a:pt x="5340" y="2670"/>
                  </a:cubicBezTo>
                  <a:cubicBezTo>
                    <a:pt x="5340" y="4145"/>
                    <a:pt x="4145" y="5340"/>
                    <a:pt x="2670" y="5340"/>
                  </a:cubicBezTo>
                  <a:cubicBezTo>
                    <a:pt x="1195" y="5340"/>
                    <a:pt x="0" y="4145"/>
                    <a:pt x="0" y="2670"/>
                  </a:cubicBezTo>
                  <a:cubicBezTo>
                    <a:pt x="0" y="1195"/>
                    <a:pt x="1195" y="0"/>
                    <a:pt x="2670" y="0"/>
                  </a:cubicBezTo>
                  <a:close/>
                </a:path>
              </a:pathLst>
            </a:custGeom>
            <a:solidFill>
              <a:srgbClr val="FFFFFF"/>
            </a:solidFill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B8384E60-8FFA-75F3-CDD6-35E359738994}"/>
                </a:ext>
              </a:extLst>
            </p:cNvPr>
            <p:cNvSpPr/>
            <p:nvPr/>
          </p:nvSpPr>
          <p:spPr bwMode="auto">
            <a:xfrm flipH="1">
              <a:off x="2031441" y="1630494"/>
              <a:ext cx="4815147" cy="5598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2800" b="1" dirty="0">
                  <a:latin typeface="+mn-lt"/>
                  <a:ea typeface="+mj-ea"/>
                </a:rPr>
                <a:t>剩下的空箱还能装几个？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887403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9200DC-5002-10CB-85A1-E6590BD7F5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ADEF7C6-88AA-0260-F082-B9377BB31F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64" r="33127" b="29267"/>
          <a:stretch/>
        </p:blipFill>
        <p:spPr>
          <a:xfrm>
            <a:off x="1199536" y="2590927"/>
            <a:ext cx="2900516" cy="311178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FFAE1CB2-2066-0149-4142-464A80A1038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DCAD"/>
              </a:clrFrom>
              <a:clrTo>
                <a:srgbClr val="FFDCA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3305" y="3021463"/>
            <a:ext cx="2415426" cy="933062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7E68E7F1-7DF3-1A3B-E0A6-70224DF61790}"/>
              </a:ext>
            </a:extLst>
          </p:cNvPr>
          <p:cNvSpPr/>
          <p:nvPr/>
        </p:nvSpPr>
        <p:spPr bwMode="auto">
          <a:xfrm>
            <a:off x="5125221" y="2822172"/>
            <a:ext cx="6575165" cy="59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2800" b="1" dirty="0">
                <a:latin typeface="+mn-lt"/>
                <a:ea typeface="+mj-ea"/>
              </a:rPr>
              <a:t>信息：</a:t>
            </a:r>
            <a:r>
              <a:rPr lang="en-US" altLang="zh-CN" sz="2800" b="1" dirty="0">
                <a:latin typeface="+mn-lt"/>
                <a:ea typeface="+mj-ea"/>
              </a:rPr>
              <a:t>______________________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C6F63DA-BCFF-A728-13E8-67865FD9C9F0}"/>
              </a:ext>
            </a:extLst>
          </p:cNvPr>
          <p:cNvSpPr/>
          <p:nvPr/>
        </p:nvSpPr>
        <p:spPr bwMode="auto">
          <a:xfrm>
            <a:off x="5125221" y="3500597"/>
            <a:ext cx="6575165" cy="59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2800" b="1" dirty="0">
                <a:latin typeface="+mn-lt"/>
                <a:ea typeface="+mj-ea"/>
              </a:rPr>
              <a:t>分析：</a:t>
            </a:r>
            <a:r>
              <a:rPr lang="en-US" altLang="zh-CN" sz="2800" b="1" dirty="0">
                <a:latin typeface="+mn-lt"/>
                <a:ea typeface="+mj-ea"/>
              </a:rPr>
              <a:t>_____________________________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9543F2BF-EA3E-329B-C241-156E37FBFF7A}"/>
              </a:ext>
            </a:extLst>
          </p:cNvPr>
          <p:cNvSpPr/>
          <p:nvPr/>
        </p:nvSpPr>
        <p:spPr bwMode="auto">
          <a:xfrm>
            <a:off x="4397634" y="4179023"/>
            <a:ext cx="6575165" cy="59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2800" b="1" dirty="0">
                <a:latin typeface="+mn-lt"/>
                <a:ea typeface="+mj-ea"/>
              </a:rPr>
              <a:t>列式计算：</a:t>
            </a:r>
            <a:endParaRPr lang="en-US" altLang="zh-CN" sz="2800" b="1" dirty="0">
              <a:latin typeface="+mn-lt"/>
              <a:ea typeface="+mj-ea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8F85BA9D-D4B3-486B-B11D-FEDC03CE2F6D}"/>
              </a:ext>
            </a:extLst>
          </p:cNvPr>
          <p:cNvSpPr/>
          <p:nvPr/>
        </p:nvSpPr>
        <p:spPr bwMode="auto">
          <a:xfrm>
            <a:off x="6255933" y="2753344"/>
            <a:ext cx="3704146" cy="59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j-ea"/>
              </a:rPr>
              <a:t>有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j-ea"/>
              </a:rPr>
              <a:t>排，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j-ea"/>
              </a:rPr>
              <a:t>层，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j-ea"/>
              </a:rPr>
              <a:t>列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11BEE36A-8024-18D5-0A9B-DF63B25156C1}"/>
              </a:ext>
            </a:extLst>
          </p:cNvPr>
          <p:cNvSpPr/>
          <p:nvPr/>
        </p:nvSpPr>
        <p:spPr bwMode="auto">
          <a:xfrm>
            <a:off x="6255933" y="3441602"/>
            <a:ext cx="5355966" cy="59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j-ea"/>
              </a:rPr>
              <a:t>先算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j-ea"/>
              </a:rPr>
              <a:t>层有几箱，再算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j-ea"/>
              </a:rPr>
              <a:t>层有几箱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8580191C-EB8F-41AF-4454-A81F0C54ED60}"/>
              </a:ext>
            </a:extLst>
          </p:cNvPr>
          <p:cNvSpPr/>
          <p:nvPr/>
        </p:nvSpPr>
        <p:spPr bwMode="auto">
          <a:xfrm>
            <a:off x="6255933" y="4188853"/>
            <a:ext cx="2111318" cy="59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2 × 4 × 4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FDB05064-4E66-CC3D-B63E-5BB98FA45ADF}"/>
              </a:ext>
            </a:extLst>
          </p:cNvPr>
          <p:cNvSpPr/>
          <p:nvPr/>
        </p:nvSpPr>
        <p:spPr bwMode="auto">
          <a:xfrm>
            <a:off x="5970798" y="4729627"/>
            <a:ext cx="2111318" cy="59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= 8 × 4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1CD1E3D9-4A50-E883-C62F-44DE6238D693}"/>
              </a:ext>
            </a:extLst>
          </p:cNvPr>
          <p:cNvSpPr/>
          <p:nvPr/>
        </p:nvSpPr>
        <p:spPr bwMode="auto">
          <a:xfrm>
            <a:off x="5970798" y="5339227"/>
            <a:ext cx="2111318" cy="59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= 32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j-ea"/>
              </a:rPr>
              <a:t>（箱）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DE3DFE1-07DA-E61E-1BA0-57B326976B67}"/>
              </a:ext>
            </a:extLst>
          </p:cNvPr>
          <p:cNvGrpSpPr/>
          <p:nvPr/>
        </p:nvGrpSpPr>
        <p:grpSpPr>
          <a:xfrm flipH="1">
            <a:off x="1045070" y="867861"/>
            <a:ext cx="6439733" cy="1137920"/>
            <a:chOff x="4360003" y="915148"/>
            <a:chExt cx="6439733" cy="1137920"/>
          </a:xfrm>
        </p:grpSpPr>
        <p:sp>
          <p:nvSpPr>
            <p:cNvPr id="21" name="圆角矩形 12">
              <a:extLst>
                <a:ext uri="{FF2B5EF4-FFF2-40B4-BE49-F238E27FC236}">
                  <a16:creationId xmlns:a16="http://schemas.microsoft.com/office/drawing/2014/main" id="{96B4D301-530E-EE37-87DB-0465FCFCB00C}"/>
                </a:ext>
              </a:extLst>
            </p:cNvPr>
            <p:cNvSpPr/>
            <p:nvPr/>
          </p:nvSpPr>
          <p:spPr>
            <a:xfrm>
              <a:off x="4360003" y="915148"/>
              <a:ext cx="6080239" cy="1137920"/>
            </a:xfrm>
            <a:prstGeom prst="roundRect">
              <a:avLst>
                <a:gd name="adj" fmla="val 11507"/>
              </a:avLst>
            </a:prstGeom>
            <a:solidFill>
              <a:srgbClr val="FFFFFF"/>
            </a:solidFill>
            <a:ln w="12700">
              <a:solidFill>
                <a:srgbClr val="00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eaLnBrk="1" latinLnBrk="0" hangingPunct="1">
                <a:defRPr/>
              </a:pPr>
              <a:endParaRPr lang="zh-CN" altLang="en-US" sz="28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2" name="图片 21" descr="60">
              <a:extLst>
                <a:ext uri="{FF2B5EF4-FFF2-40B4-BE49-F238E27FC236}">
                  <a16:creationId xmlns:a16="http://schemas.microsoft.com/office/drawing/2014/main" id="{FCD189E2-15C3-E0F4-B2EF-EA784A46209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16237" t="1111" r="13742" b="51852"/>
            <a:stretch>
              <a:fillRect/>
            </a:stretch>
          </p:blipFill>
          <p:spPr>
            <a:xfrm>
              <a:off x="9863736" y="1010429"/>
              <a:ext cx="936000" cy="93600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080" h="5080">
                  <a:moveTo>
                    <a:pt x="2540" y="0"/>
                  </a:moveTo>
                  <a:cubicBezTo>
                    <a:pt x="3943" y="0"/>
                    <a:pt x="5080" y="1137"/>
                    <a:pt x="5080" y="2540"/>
                  </a:cubicBezTo>
                  <a:cubicBezTo>
                    <a:pt x="5080" y="3943"/>
                    <a:pt x="3943" y="5080"/>
                    <a:pt x="2540" y="5080"/>
                  </a:cubicBezTo>
                  <a:cubicBezTo>
                    <a:pt x="1137" y="5080"/>
                    <a:pt x="0" y="3943"/>
                    <a:pt x="0" y="2540"/>
                  </a:cubicBezTo>
                  <a:cubicBezTo>
                    <a:pt x="0" y="1137"/>
                    <a:pt x="1137" y="0"/>
                    <a:pt x="2540" y="0"/>
                  </a:cubicBezTo>
                  <a:close/>
                </a:path>
              </a:pathLst>
            </a:custGeom>
            <a:solidFill>
              <a:srgbClr val="FFFFFF"/>
            </a:solidFill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5DFD86CC-DF3C-B264-D2BD-BE61B347FE38}"/>
                </a:ext>
              </a:extLst>
            </p:cNvPr>
            <p:cNvSpPr/>
            <p:nvPr/>
          </p:nvSpPr>
          <p:spPr bwMode="auto">
            <a:xfrm flipH="1">
              <a:off x="4537800" y="1163563"/>
              <a:ext cx="5382186" cy="592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30000"/>
                </a:lnSpc>
                <a:defRPr/>
              </a:pPr>
              <a:r>
                <a:rPr lang="zh-CN" altLang="en-US" sz="2800" b="1" dirty="0">
                  <a:latin typeface="+mn-lt"/>
                  <a:ea typeface="+mj-ea"/>
                </a:rPr>
                <a:t>一辆平板车一次能运走多少箱？</a:t>
              </a:r>
              <a:endParaRPr lang="en-US" altLang="zh-CN" sz="2800" b="1" dirty="0">
                <a:latin typeface="+mn-lt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03342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5" grpId="0"/>
      <p:bldP spid="16" grpId="0"/>
      <p:bldP spid="17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76411D3-A6B3-82C2-2E58-AB87C175E8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64" r="1058" b="29267"/>
          <a:stretch/>
        </p:blipFill>
        <p:spPr>
          <a:xfrm>
            <a:off x="1199535" y="2590927"/>
            <a:ext cx="6095999" cy="311178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28D7F96-A802-B4E3-CB76-6A5D5B1EA90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DCAD"/>
              </a:clrFrom>
              <a:clrTo>
                <a:srgbClr val="FFDCA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3305" y="3021463"/>
            <a:ext cx="2415426" cy="933062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F8874777-A975-C653-E520-C458EC7D283B}"/>
              </a:ext>
            </a:extLst>
          </p:cNvPr>
          <p:cNvGrpSpPr/>
          <p:nvPr/>
        </p:nvGrpSpPr>
        <p:grpSpPr>
          <a:xfrm flipH="1">
            <a:off x="2625211" y="834804"/>
            <a:ext cx="7800876" cy="1082486"/>
            <a:chOff x="1464882" y="1369199"/>
            <a:chExt cx="7800876" cy="1082486"/>
          </a:xfrm>
        </p:grpSpPr>
        <p:sp>
          <p:nvSpPr>
            <p:cNvPr id="21" name="圆角矩形 12">
              <a:extLst>
                <a:ext uri="{FF2B5EF4-FFF2-40B4-BE49-F238E27FC236}">
                  <a16:creationId xmlns:a16="http://schemas.microsoft.com/office/drawing/2014/main" id="{F376B82D-5CBD-FD84-4F6E-57B014DB09B0}"/>
                </a:ext>
              </a:extLst>
            </p:cNvPr>
            <p:cNvSpPr/>
            <p:nvPr/>
          </p:nvSpPr>
          <p:spPr>
            <a:xfrm>
              <a:off x="1862066" y="1369199"/>
              <a:ext cx="7403692" cy="1082486"/>
            </a:xfrm>
            <a:prstGeom prst="roundRect">
              <a:avLst>
                <a:gd name="adj" fmla="val 14897"/>
              </a:avLst>
            </a:prstGeom>
            <a:solidFill>
              <a:srgbClr val="FFFFFF"/>
            </a:solidFill>
            <a:ln w="12700">
              <a:solidFill>
                <a:srgbClr val="000000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eaLnBrk="1" latinLnBrk="0" hangingPunct="1">
                <a:defRPr/>
              </a:pPr>
              <a:endParaRPr lang="zh-CN" altLang="en-US" sz="28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2" name="图片 21" descr="9">
              <a:extLst>
                <a:ext uri="{FF2B5EF4-FFF2-40B4-BE49-F238E27FC236}">
                  <a16:creationId xmlns:a16="http://schemas.microsoft.com/office/drawing/2014/main" id="{852E4817-02A0-8F1D-D156-B2058613C8D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673" r="2130" b="50556"/>
            <a:stretch>
              <a:fillRect/>
            </a:stretch>
          </p:blipFill>
          <p:spPr>
            <a:xfrm>
              <a:off x="1464882" y="1442442"/>
              <a:ext cx="936000" cy="93600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340" h="5340">
                  <a:moveTo>
                    <a:pt x="2670" y="0"/>
                  </a:moveTo>
                  <a:cubicBezTo>
                    <a:pt x="4145" y="0"/>
                    <a:pt x="5340" y="1195"/>
                    <a:pt x="5340" y="2670"/>
                  </a:cubicBezTo>
                  <a:cubicBezTo>
                    <a:pt x="5340" y="4145"/>
                    <a:pt x="4145" y="5340"/>
                    <a:pt x="2670" y="5340"/>
                  </a:cubicBezTo>
                  <a:cubicBezTo>
                    <a:pt x="1195" y="5340"/>
                    <a:pt x="0" y="4145"/>
                    <a:pt x="0" y="2670"/>
                  </a:cubicBezTo>
                  <a:cubicBezTo>
                    <a:pt x="0" y="1195"/>
                    <a:pt x="1195" y="0"/>
                    <a:pt x="2670" y="0"/>
                  </a:cubicBezTo>
                  <a:close/>
                </a:path>
              </a:pathLst>
            </a:custGeom>
            <a:solidFill>
              <a:srgbClr val="FFFFFF"/>
            </a:solidFill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D2C24479-8CA6-4DAC-0C01-953DD0937F01}"/>
                </a:ext>
              </a:extLst>
            </p:cNvPr>
            <p:cNvSpPr/>
            <p:nvPr/>
          </p:nvSpPr>
          <p:spPr bwMode="auto">
            <a:xfrm flipH="1">
              <a:off x="2031440" y="1630494"/>
              <a:ext cx="6880088" cy="5598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20000"/>
                </a:lnSpc>
                <a:defRPr/>
              </a:pPr>
              <a:r>
                <a:rPr lang="en-US" altLang="zh-CN" sz="2800" b="1" dirty="0">
                  <a:latin typeface="+mn-lt"/>
                  <a:ea typeface="+mj-ea"/>
                </a:rPr>
                <a:t>6</a:t>
              </a:r>
              <a:r>
                <a:rPr lang="zh-CN" altLang="en-US" sz="2800" b="1" dirty="0">
                  <a:latin typeface="+mn-lt"/>
                  <a:ea typeface="+mj-ea"/>
                </a:rPr>
                <a:t>辆平板车一次运的箱数能一车运走吗？</a:t>
              </a:r>
            </a:p>
          </p:txBody>
        </p:sp>
      </p:grpSp>
      <p:pic>
        <p:nvPicPr>
          <p:cNvPr id="25" name="图片 24">
            <a:extLst>
              <a:ext uri="{FF2B5EF4-FFF2-40B4-BE49-F238E27FC236}">
                <a16:creationId xmlns:a16="http://schemas.microsoft.com/office/drawing/2014/main" id="{A7E5899E-4525-9113-2C25-655290287E46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DCAD"/>
              </a:clrFrom>
              <a:clrTo>
                <a:srgbClr val="FFDCA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4485" y="4417893"/>
            <a:ext cx="2746514" cy="1030883"/>
          </a:xfrm>
          <a:prstGeom prst="rect">
            <a:avLst/>
          </a:prstGeom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id="{742DB4EF-7AFF-AC1C-D9D3-CF670D27D2FC}"/>
              </a:ext>
            </a:extLst>
          </p:cNvPr>
          <p:cNvSpPr/>
          <p:nvPr/>
        </p:nvSpPr>
        <p:spPr bwMode="auto">
          <a:xfrm>
            <a:off x="7403691" y="2664855"/>
            <a:ext cx="3982064" cy="59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 dirty="0">
                <a:latin typeface="+mn-lt"/>
                <a:ea typeface="+mj-ea"/>
              </a:rPr>
              <a:t>6</a:t>
            </a:r>
            <a:r>
              <a:rPr lang="zh-CN" altLang="en-US" sz="2800" b="1" dirty="0">
                <a:latin typeface="+mn-lt"/>
                <a:ea typeface="+mj-ea"/>
              </a:rPr>
              <a:t>辆平板车运的箱数：</a:t>
            </a:r>
            <a:endParaRPr lang="en-US" altLang="zh-CN" sz="2800" b="1" dirty="0">
              <a:latin typeface="+mn-lt"/>
              <a:ea typeface="+mj-ea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CC71E713-B8FA-397F-8150-71586F60FC9B}"/>
              </a:ext>
            </a:extLst>
          </p:cNvPr>
          <p:cNvSpPr/>
          <p:nvPr/>
        </p:nvSpPr>
        <p:spPr bwMode="auto">
          <a:xfrm>
            <a:off x="7632448" y="3510427"/>
            <a:ext cx="3389513" cy="59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32 × 6 = 192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j-ea"/>
              </a:rPr>
              <a:t>（箱）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A75E00EB-DFF1-48B6-3603-13CCE99727F6}"/>
              </a:ext>
            </a:extLst>
          </p:cNvPr>
          <p:cNvSpPr/>
          <p:nvPr/>
        </p:nvSpPr>
        <p:spPr bwMode="auto">
          <a:xfrm>
            <a:off x="7632448" y="4277343"/>
            <a:ext cx="3389513" cy="59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13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192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j-ea"/>
              </a:rPr>
              <a:t> ＞ 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180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4C676616-D5B7-ED6D-6CFD-C81AB299217E}"/>
              </a:ext>
            </a:extLst>
          </p:cNvPr>
          <p:cNvSpPr/>
          <p:nvPr/>
        </p:nvSpPr>
        <p:spPr bwMode="auto">
          <a:xfrm>
            <a:off x="7632448" y="5122917"/>
            <a:ext cx="3389513" cy="59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j-ea"/>
              </a:rPr>
              <a:t>不能一车运走。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9109817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8">
            <a:extLst>
              <a:ext uri="{FF2B5EF4-FFF2-40B4-BE49-F238E27FC236}">
                <a16:creationId xmlns:a16="http://schemas.microsoft.com/office/drawing/2014/main" id="{AF6FA3A8-1FDF-A123-2137-847A1AAE6FE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46519" y="41063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3CD06891-8659-CB47-3399-17295EA4C9A7}"/>
              </a:ext>
            </a:extLst>
          </p:cNvPr>
          <p:cNvSpPr/>
          <p:nvPr/>
        </p:nvSpPr>
        <p:spPr>
          <a:xfrm>
            <a:off x="303443" y="301450"/>
            <a:ext cx="3278038" cy="952224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697" name="组合 25696">
            <a:extLst>
              <a:ext uri="{FF2B5EF4-FFF2-40B4-BE49-F238E27FC236}">
                <a16:creationId xmlns:a16="http://schemas.microsoft.com/office/drawing/2014/main" id="{B1D5893B-4C38-F5DF-1214-DB386EDEA0DC}"/>
              </a:ext>
            </a:extLst>
          </p:cNvPr>
          <p:cNvGrpSpPr/>
          <p:nvPr/>
        </p:nvGrpSpPr>
        <p:grpSpPr>
          <a:xfrm>
            <a:off x="428835" y="506602"/>
            <a:ext cx="2848375" cy="613860"/>
            <a:chOff x="321626" y="379951"/>
            <a:chExt cx="3245485" cy="699442"/>
          </a:xfrm>
        </p:grpSpPr>
        <p:sp>
          <p:nvSpPr>
            <p:cNvPr id="25698" name="Block Arc 15">
              <a:extLst>
                <a:ext uri="{FF2B5EF4-FFF2-40B4-BE49-F238E27FC236}">
                  <a16:creationId xmlns:a16="http://schemas.microsoft.com/office/drawing/2014/main" id="{23FD91F0-35A1-580F-6D26-C2B3CD5C3CE6}"/>
                </a:ext>
              </a:extLst>
            </p:cNvPr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58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25699" name="直接连接符 25698">
              <a:extLst>
                <a:ext uri="{FF2B5EF4-FFF2-40B4-BE49-F238E27FC236}">
                  <a16:creationId xmlns:a16="http://schemas.microsoft.com/office/drawing/2014/main" id="{39F9C5D6-FDBD-33D5-3734-7BD8B4D21EE5}"/>
                </a:ext>
              </a:extLst>
            </p:cNvPr>
            <p:cNvCxnSpPr>
              <a:endCxn id="25700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25700" name="任意多边形: 形状 25699">
              <a:extLst>
                <a:ext uri="{FF2B5EF4-FFF2-40B4-BE49-F238E27FC236}">
                  <a16:creationId xmlns:a16="http://schemas.microsoft.com/office/drawing/2014/main" id="{BC31A7F3-851A-6503-9ACD-39E46920D322}"/>
                </a:ext>
              </a:extLst>
            </p:cNvPr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25701" name="Rectangle 2">
            <a:extLst>
              <a:ext uri="{FF2B5EF4-FFF2-40B4-BE49-F238E27FC236}">
                <a16:creationId xmlns:a16="http://schemas.microsoft.com/office/drawing/2014/main" id="{6B13C384-3E29-ABE4-4DE0-1B546FF3A5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512" y="261283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我的问题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7E584CE4-0B58-8283-6FE0-1ADD3C7DFAB4}"/>
              </a:ext>
            </a:extLst>
          </p:cNvPr>
          <p:cNvSpPr/>
          <p:nvPr/>
        </p:nvSpPr>
        <p:spPr>
          <a:xfrm>
            <a:off x="2789663" y="1311754"/>
            <a:ext cx="4249492" cy="1540757"/>
          </a:xfrm>
          <a:prstGeom prst="roundRect">
            <a:avLst/>
          </a:prstGeom>
          <a:solidFill>
            <a:srgbClr val="FDFEF8"/>
          </a:solidFill>
          <a:ln w="38100" cap="flat" cmpd="sng" algn="ctr">
            <a:solidFill>
              <a:srgbClr val="9DCE7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121917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kern="0" dirty="0">
                <a:solidFill>
                  <a:prstClr val="black"/>
                </a:solidFill>
                <a:latin typeface="Times New Roman"/>
                <a:ea typeface="楷体"/>
              </a:rPr>
              <a:t>0 </a:t>
            </a:r>
            <a:r>
              <a:rPr lang="zh-CN" altLang="en-US" sz="3600" b="1" kern="0" dirty="0">
                <a:solidFill>
                  <a:prstClr val="black"/>
                </a:solidFill>
                <a:latin typeface="Times New Roman"/>
                <a:ea typeface="楷体"/>
              </a:rPr>
              <a:t>乘任何数等于</a:t>
            </a:r>
            <a:r>
              <a:rPr lang="en-US" altLang="zh-CN" sz="3600" b="1" kern="0" dirty="0">
                <a:solidFill>
                  <a:prstClr val="black"/>
                </a:solidFill>
                <a:latin typeface="Times New Roman"/>
                <a:ea typeface="楷体"/>
              </a:rPr>
              <a:t>0</a:t>
            </a:r>
            <a:r>
              <a:rPr lang="zh-CN" altLang="en-US" sz="3600" b="1" kern="0" dirty="0">
                <a:solidFill>
                  <a:prstClr val="black"/>
                </a:solidFill>
                <a:latin typeface="Times New Roman"/>
                <a:ea typeface="楷体"/>
              </a:rPr>
              <a:t>，</a:t>
            </a:r>
            <a:r>
              <a:rPr lang="en-US" altLang="zh-CN" sz="3600" b="1" kern="0" dirty="0">
                <a:solidFill>
                  <a:prstClr val="black"/>
                </a:solidFill>
                <a:latin typeface="Times New Roman"/>
                <a:ea typeface="楷体"/>
              </a:rPr>
              <a:t>0 </a:t>
            </a:r>
            <a:r>
              <a:rPr lang="zh-CN" altLang="en-US" sz="3600" b="1" kern="0" dirty="0">
                <a:solidFill>
                  <a:prstClr val="black"/>
                </a:solidFill>
                <a:latin typeface="Times New Roman"/>
                <a:ea typeface="楷体"/>
              </a:rPr>
              <a:t>除以任何数呢？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796F273B-CE49-6AE7-9B37-561799384C1A}"/>
              </a:ext>
            </a:extLst>
          </p:cNvPr>
          <p:cNvSpPr/>
          <p:nvPr/>
        </p:nvSpPr>
        <p:spPr>
          <a:xfrm>
            <a:off x="3365555" y="3406127"/>
            <a:ext cx="7925695" cy="2592288"/>
          </a:xfrm>
          <a:prstGeom prst="roundRect">
            <a:avLst/>
          </a:prstGeom>
          <a:solidFill>
            <a:sysClr val="window" lastClr="FFFFFF"/>
          </a:solidFill>
          <a:ln w="38100" cap="flat" cmpd="sng" algn="ctr">
            <a:solidFill>
              <a:srgbClr val="9DCE7F"/>
            </a:solidFill>
            <a:prstDash val="sysDash"/>
            <a:miter lim="800000"/>
          </a:ln>
          <a:effectLst/>
        </p:spPr>
        <p:txBody>
          <a:bodyPr rtlCol="0" anchor="ctr"/>
          <a:lstStyle/>
          <a:p>
            <a:pPr algn="ctr" defTabSz="121917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267" b="1" kern="0" dirty="0">
              <a:solidFill>
                <a:prstClr val="black"/>
              </a:solidFill>
              <a:latin typeface="Times New Roman"/>
              <a:ea typeface="楷体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7959AF3-B4E9-C0D9-6F89-005F47881657}"/>
              </a:ext>
            </a:extLst>
          </p:cNvPr>
          <p:cNvSpPr txBox="1"/>
          <p:nvPr/>
        </p:nvSpPr>
        <p:spPr>
          <a:xfrm>
            <a:off x="5936246" y="3016277"/>
            <a:ext cx="2784312" cy="769441"/>
          </a:xfrm>
          <a:prstGeom prst="rect">
            <a:avLst/>
          </a:prstGeom>
          <a:solidFill>
            <a:sysClr val="window" lastClr="FFFFFF"/>
          </a:solidFill>
        </p:spPr>
        <p:txBody>
          <a:bodyPr wrap="square">
            <a:spAutoFit/>
          </a:bodyPr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问题银行</a:t>
            </a:r>
            <a:endParaRPr kumimoji="0" lang="zh-CN" altLang="en-US" sz="4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838BBE1-213D-9740-07AD-3686CCC859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5414" y="2176437"/>
            <a:ext cx="2097582" cy="3519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770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B0CE8F9-3C98-4CFC-8AC4-62470073D2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885" y="9203"/>
            <a:ext cx="12150227" cy="6839591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黑楷新">
      <a:majorFont>
        <a:latin typeface="Times New Roman"/>
        <a:ea typeface="楷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4044</TotalTime>
  <Words>304</Words>
  <Application>Microsoft Office PowerPoint</Application>
  <PresentationFormat>宽屏</PresentationFormat>
  <Paragraphs>51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等线</vt:lpstr>
      <vt:lpstr>等线 Light</vt:lpstr>
      <vt:lpstr>方正卡通简体</vt:lpstr>
      <vt:lpstr>黑体</vt:lpstr>
      <vt:lpstr>华文细黑</vt:lpstr>
      <vt:lpstr>楷体</vt:lpstr>
      <vt:lpstr>Arial</vt:lpstr>
      <vt:lpstr>Times New Roman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状元成才路</Manager>
  <Company>zyccl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subject>状元成才路</dc:subject>
  <dc:creator>状元成才路</dc:creator>
  <cp:keywords>状元成才路</cp:keywords>
  <dc:description>状元成才路</dc:description>
  <cp:lastModifiedBy>Admin</cp:lastModifiedBy>
  <cp:revision>601</cp:revision>
  <dcterms:created xsi:type="dcterms:W3CDTF">2015-08-27T07:30:00Z</dcterms:created>
  <dcterms:modified xsi:type="dcterms:W3CDTF">2025-11-15T07:36:41Z</dcterms:modified>
  <cp:category>状元成才路</cp:category>
  <cp:contentStatus>状元成才路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